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68" r:id="rId2"/>
    <p:sldId id="257" r:id="rId3"/>
    <p:sldId id="262" r:id="rId4"/>
    <p:sldId id="270" r:id="rId5"/>
    <p:sldId id="271" r:id="rId6"/>
    <p:sldId id="266" r:id="rId7"/>
    <p:sldId id="269" r:id="rId8"/>
    <p:sldId id="272" r:id="rId9"/>
    <p:sldId id="273" r:id="rId10"/>
    <p:sldId id="274" r:id="rId11"/>
    <p:sldId id="275" r:id="rId12"/>
    <p:sldId id="267" r:id="rId13"/>
    <p:sldId id="276" r:id="rId14"/>
    <p:sldId id="277" r:id="rId15"/>
    <p:sldId id="27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ghmeh" initials="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5"/>
    <p:restoredTop sz="94666"/>
  </p:normalViewPr>
  <p:slideViewPr>
    <p:cSldViewPr snapToGrid="0" snapToObjects="1">
      <p:cViewPr varScale="1">
        <p:scale>
          <a:sx n="72" d="100"/>
          <a:sy n="72" d="100"/>
        </p:scale>
        <p:origin x="208" y="8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D93390-FCA0-4742-ACE8-4490CCF01C8D}" type="datetimeFigureOut">
              <a:rPr lang="en-US" smtClean="0"/>
              <a:t>4/29/18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C0C838-EA48-BC4A-80C4-E75065790407}" type="slidenum">
              <a:rPr lang="en-US" smtClean="0"/>
              <a:t>‹#›</a:t>
            </a:fld>
            <a:endParaRPr lang="en-US"/>
          </a:p>
        </p:txBody>
      </p:sp>
    </p:spTree>
    <p:extLst>
      <p:ext uri="{BB962C8B-B14F-4D97-AF65-F5344CB8AC3E}">
        <p14:creationId xmlns:p14="http://schemas.microsoft.com/office/powerpoint/2010/main" val="2165020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7C8BA4-3E19-1148-BCCE-322F6233C5B5}" type="datetime1">
              <a:rPr lang="en-US" smtClean="0"/>
              <a:t>4/29/18</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5E140-7CDB-374F-884F-DD4494E09BEA}" type="datetime1">
              <a:rPr lang="en-US" smtClean="0"/>
              <a:t>4/29/18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6B3216-3433-4B4E-986B-56F670FD06A5}" type="datetime1">
              <a:rPr lang="en-US" smtClean="0"/>
              <a:t>4/29/18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0EA9B-357E-6C40-9B73-D6D87CEF83BE}" type="datetime1">
              <a:rPr lang="en-US" smtClean="0"/>
              <a:t>4/29/18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C2CDE6-31AF-0244-9FD1-FB226C4D06C6}" type="datetime1">
              <a:rPr lang="en-US" smtClean="0"/>
              <a:t>4/29/18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E2B8B5-9473-9345-9788-C5C698FC0999}" type="datetime1">
              <a:rPr lang="en-US" smtClean="0"/>
              <a:t>4/29/18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038FB8-08AA-564F-BB72-FD15B350F5CB}" type="datetime1">
              <a:rPr lang="en-US" smtClean="0"/>
              <a:t>4/29/18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37CE61-472B-E546-9E77-FDA6C90DC4D7}" type="datetime1">
              <a:rPr lang="en-US" smtClean="0"/>
              <a:t>4/29/18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CDC546-ADD9-2A47-829C-D68AF79D8D36}" type="datetime1">
              <a:rPr lang="en-US" smtClean="0"/>
              <a:t>4/29/18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1E965F6-43E5-C749-AC43-BC6AFF07AAC2}" type="datetime1">
              <a:rPr lang="en-US" smtClean="0"/>
              <a:t>4/29/18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D73D781-D26E-7342-AA6A-818A7BDAF243}" type="datetime1">
              <a:rPr lang="en-US" smtClean="0"/>
              <a:t>4/29/18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EC81399D-E442-AC4A-BBEC-0AB37FB816E4}" type="datetime1">
              <a:rPr lang="en-US" smtClean="0"/>
              <a:t>4/29/18</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7BB6-03C3-7A4D-91CF-7DC0CFE9FA3F}"/>
              </a:ext>
            </a:extLst>
          </p:cNvPr>
          <p:cNvSpPr txBox="1">
            <a:spLocks/>
          </p:cNvSpPr>
          <p:nvPr/>
        </p:nvSpPr>
        <p:spPr>
          <a:xfrm>
            <a:off x="5350475" y="1556062"/>
            <a:ext cx="5568452" cy="2583453"/>
          </a:xfrm>
          <a:prstGeom prst="rect">
            <a:avLst/>
          </a:prstGeom>
        </p:spPr>
        <p:txBody>
          <a:bodyP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800" dirty="0"/>
              <a:t>Image Classification in Deep Learning	</a:t>
            </a:r>
          </a:p>
        </p:txBody>
      </p:sp>
      <p:sp>
        <p:nvSpPr>
          <p:cNvPr id="3" name="Subtitle 2">
            <a:extLst>
              <a:ext uri="{FF2B5EF4-FFF2-40B4-BE49-F238E27FC236}">
                <a16:creationId xmlns:a16="http://schemas.microsoft.com/office/drawing/2014/main" id="{EC1AD216-C69F-9644-A8AB-E79D941CFCA9}"/>
              </a:ext>
            </a:extLst>
          </p:cNvPr>
          <p:cNvSpPr txBox="1">
            <a:spLocks/>
          </p:cNvSpPr>
          <p:nvPr/>
        </p:nvSpPr>
        <p:spPr>
          <a:xfrm>
            <a:off x="5350475" y="3744098"/>
            <a:ext cx="4201297" cy="98854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CUNY 698 – MS in Data Science</a:t>
            </a:r>
          </a:p>
          <a:p>
            <a:pPr marL="0" indent="0">
              <a:buNone/>
            </a:pPr>
            <a:r>
              <a:rPr lang="en-US" sz="1800" i="1" dirty="0"/>
              <a:t>Walt Wells – Spring 2018</a:t>
            </a:r>
          </a:p>
        </p:txBody>
      </p:sp>
      <p:pic>
        <p:nvPicPr>
          <p:cNvPr id="4" name="Picture 3">
            <a:extLst>
              <a:ext uri="{FF2B5EF4-FFF2-40B4-BE49-F238E27FC236}">
                <a16:creationId xmlns:a16="http://schemas.microsoft.com/office/drawing/2014/main" id="{2F9DABB2-5A10-FE4D-88CD-4029E77706DA}"/>
              </a:ext>
            </a:extLst>
          </p:cNvPr>
          <p:cNvPicPr>
            <a:picLocks noChangeAspect="1"/>
          </p:cNvPicPr>
          <p:nvPr/>
        </p:nvPicPr>
        <p:blipFill>
          <a:blip r:embed="rId2"/>
          <a:stretch>
            <a:fillRect/>
          </a:stretch>
        </p:blipFill>
        <p:spPr>
          <a:xfrm>
            <a:off x="680138" y="2322376"/>
            <a:ext cx="4381500" cy="1638300"/>
          </a:xfrm>
          <a:prstGeom prst="rect">
            <a:avLst/>
          </a:prstGeom>
        </p:spPr>
      </p:pic>
    </p:spTree>
    <p:extLst>
      <p:ext uri="{BB962C8B-B14F-4D97-AF65-F5344CB8AC3E}">
        <p14:creationId xmlns:p14="http://schemas.microsoft.com/office/powerpoint/2010/main" val="1929710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13DE53-D291-0844-B425-38036E3DC61B}"/>
              </a:ext>
            </a:extLst>
          </p:cNvPr>
          <p:cNvSpPr txBox="1">
            <a:spLocks/>
          </p:cNvSpPr>
          <p:nvPr/>
        </p:nvSpPr>
        <p:spPr>
          <a:xfrm>
            <a:off x="7528206" y="345989"/>
            <a:ext cx="3466368" cy="105560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a:t>The Convolutional Neural Network</a:t>
            </a:r>
            <a:endParaRPr lang="en-US" dirty="0"/>
          </a:p>
        </p:txBody>
      </p:sp>
      <p:sp>
        <p:nvSpPr>
          <p:cNvPr id="7" name="Text Placeholder 3">
            <a:extLst>
              <a:ext uri="{FF2B5EF4-FFF2-40B4-BE49-F238E27FC236}">
                <a16:creationId xmlns:a16="http://schemas.microsoft.com/office/drawing/2014/main" id="{5CC8B8E8-FF64-A042-9E5C-88753077BD8D}"/>
              </a:ext>
            </a:extLst>
          </p:cNvPr>
          <p:cNvSpPr txBox="1">
            <a:spLocks/>
          </p:cNvSpPr>
          <p:nvPr/>
        </p:nvSpPr>
        <p:spPr>
          <a:xfrm>
            <a:off x="6685006" y="1481730"/>
            <a:ext cx="5301048" cy="3291453"/>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500"/>
              <a:t>Convolutional neural networks are a feed-forward deep learning technique that excels at image classification tasks. </a:t>
            </a:r>
          </a:p>
          <a:p>
            <a:r>
              <a:rPr lang="en-US" sz="1500"/>
              <a:t> A feed-forward neural network is a series of interconnected layers that pass information forward from the input using a series of activation functions (relu, sigmoid, etc.).   </a:t>
            </a:r>
          </a:p>
          <a:p>
            <a:r>
              <a:rPr lang="en-US" sz="1500"/>
              <a:t>The connections between layers are weights that determine the strength of the values passed forward from the previous layer. </a:t>
            </a:r>
          </a:p>
          <a:p>
            <a:r>
              <a:rPr lang="en-US" sz="1500"/>
              <a:t>Convolutions are a method extracting knowledge about a feature found in one part of an image (an eye, an ear), and being able to apply it to another image where the feature is in a different location.</a:t>
            </a:r>
          </a:p>
        </p:txBody>
      </p:sp>
      <p:pic>
        <p:nvPicPr>
          <p:cNvPr id="6" name="Picture 5">
            <a:extLst>
              <a:ext uri="{FF2B5EF4-FFF2-40B4-BE49-F238E27FC236}">
                <a16:creationId xmlns:a16="http://schemas.microsoft.com/office/drawing/2014/main" id="{ACE80D38-4DB6-A546-B203-08A27FDB558E}"/>
              </a:ext>
            </a:extLst>
          </p:cNvPr>
          <p:cNvPicPr>
            <a:picLocks noChangeAspect="1"/>
          </p:cNvPicPr>
          <p:nvPr/>
        </p:nvPicPr>
        <p:blipFill>
          <a:blip r:embed="rId2"/>
          <a:stretch>
            <a:fillRect/>
          </a:stretch>
        </p:blipFill>
        <p:spPr>
          <a:xfrm>
            <a:off x="407771" y="2856146"/>
            <a:ext cx="6128951" cy="2427546"/>
          </a:xfrm>
          <a:prstGeom prst="rect">
            <a:avLst/>
          </a:prstGeom>
        </p:spPr>
      </p:pic>
      <p:pic>
        <p:nvPicPr>
          <p:cNvPr id="8" name="Picture 7">
            <a:extLst>
              <a:ext uri="{FF2B5EF4-FFF2-40B4-BE49-F238E27FC236}">
                <a16:creationId xmlns:a16="http://schemas.microsoft.com/office/drawing/2014/main" id="{691BA8B5-AC22-244A-BEA4-525F50A2B031}"/>
              </a:ext>
            </a:extLst>
          </p:cNvPr>
          <p:cNvPicPr>
            <a:picLocks noChangeAspect="1"/>
          </p:cNvPicPr>
          <p:nvPr/>
        </p:nvPicPr>
        <p:blipFill>
          <a:blip r:embed="rId3"/>
          <a:stretch>
            <a:fillRect/>
          </a:stretch>
        </p:blipFill>
        <p:spPr>
          <a:xfrm>
            <a:off x="1281496" y="873789"/>
            <a:ext cx="4381500" cy="1638300"/>
          </a:xfrm>
          <a:prstGeom prst="rect">
            <a:avLst/>
          </a:prstGeom>
        </p:spPr>
      </p:pic>
      <p:sp>
        <p:nvSpPr>
          <p:cNvPr id="3" name="Slide Number Placeholder 2">
            <a:extLst>
              <a:ext uri="{FF2B5EF4-FFF2-40B4-BE49-F238E27FC236}">
                <a16:creationId xmlns:a16="http://schemas.microsoft.com/office/drawing/2014/main" id="{FEC2EAC6-46C9-3547-AD07-0229B7F7DE76}"/>
              </a:ext>
            </a:extLst>
          </p:cNvPr>
          <p:cNvSpPr>
            <a:spLocks noGrp="1"/>
          </p:cNvSpPr>
          <p:nvPr>
            <p:ph type="sldNum" sz="quarter" idx="12"/>
          </p:nvPr>
        </p:nvSpPr>
        <p:spPr>
          <a:xfrm>
            <a:off x="2261" y="102824"/>
            <a:ext cx="811019" cy="503578"/>
          </a:xfrm>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323059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ABBAF-F750-5D40-AF05-32D586ACBA27}"/>
              </a:ext>
            </a:extLst>
          </p:cNvPr>
          <p:cNvSpPr>
            <a:spLocks noGrp="1"/>
          </p:cNvSpPr>
          <p:nvPr>
            <p:ph type="title"/>
          </p:nvPr>
        </p:nvSpPr>
        <p:spPr/>
        <p:txBody>
          <a:bodyPr/>
          <a:lstStyle/>
          <a:p>
            <a:r>
              <a:rPr lang="en-US"/>
              <a:t>Results</a:t>
            </a:r>
            <a:endParaRPr lang="en-US" dirty="0"/>
          </a:p>
        </p:txBody>
      </p:sp>
      <p:sp>
        <p:nvSpPr>
          <p:cNvPr id="4" name="Slide Number Placeholder 3">
            <a:extLst>
              <a:ext uri="{FF2B5EF4-FFF2-40B4-BE49-F238E27FC236}">
                <a16:creationId xmlns:a16="http://schemas.microsoft.com/office/drawing/2014/main" id="{30E1FE32-102E-9E44-8D1C-478F2293E011}"/>
              </a:ext>
            </a:extLst>
          </p:cNvPr>
          <p:cNvSpPr>
            <a:spLocks noGrp="1"/>
          </p:cNvSpPr>
          <p:nvPr>
            <p:ph type="sldNum" sz="quarter" idx="12"/>
          </p:nvPr>
        </p:nvSpPr>
        <p:spPr>
          <a:xfrm>
            <a:off x="175260" y="171443"/>
            <a:ext cx="811019" cy="503578"/>
          </a:xfrm>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1290935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69035B-A436-F846-8D98-08BBABA8F45E}"/>
              </a:ext>
            </a:extLst>
          </p:cNvPr>
          <p:cNvSpPr txBox="1">
            <a:spLocks/>
          </p:cNvSpPr>
          <p:nvPr/>
        </p:nvSpPr>
        <p:spPr>
          <a:xfrm>
            <a:off x="7889017" y="581829"/>
            <a:ext cx="2991405" cy="659124"/>
          </a:xfrm>
          <a:prstGeom prst="rect">
            <a:avLst/>
          </a:prstGeom>
        </p:spPr>
        <p:txBody>
          <a:bodyPr>
            <a:normAutofit fontScale="82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a:t>The Architecture</a:t>
            </a:r>
            <a:endParaRPr lang="en-US" dirty="0"/>
          </a:p>
        </p:txBody>
      </p:sp>
      <p:sp>
        <p:nvSpPr>
          <p:cNvPr id="6" name="Text Placeholder 3">
            <a:extLst>
              <a:ext uri="{FF2B5EF4-FFF2-40B4-BE49-F238E27FC236}">
                <a16:creationId xmlns:a16="http://schemas.microsoft.com/office/drawing/2014/main" id="{F06C3BBC-82CB-3347-8DCE-AB3D46EF2FC4}"/>
              </a:ext>
            </a:extLst>
          </p:cNvPr>
          <p:cNvSpPr txBox="1">
            <a:spLocks/>
          </p:cNvSpPr>
          <p:nvPr/>
        </p:nvSpPr>
        <p:spPr>
          <a:xfrm>
            <a:off x="6938081" y="1494087"/>
            <a:ext cx="4893275" cy="4264162"/>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500"/>
              <a:t>Two Different CNN Models were trained over the TinyImageNet Dataset;   Roughly based on “AlexNet” architecture that did well in the 2012 ImageNet Challenge.</a:t>
            </a:r>
          </a:p>
          <a:p>
            <a:r>
              <a:rPr lang="en-US" sz="1500"/>
              <a:t>Model 1 is fairly simple, with a few different convolutional and pooling layers, increasing complexity slightly as it gets deeper. </a:t>
            </a:r>
          </a:p>
          <a:p>
            <a:r>
              <a:rPr lang="en-US" sz="1500"/>
              <a:t>Model 2 is a bit more complex, interspersing convolutional and pooling layers with batch normalizing and dropout layers. </a:t>
            </a:r>
          </a:p>
          <a:p>
            <a:r>
              <a:rPr lang="en-US" sz="1500"/>
              <a:t>At the end of each architecture we flatten our features and attach a classifer that predicts the classes.</a:t>
            </a:r>
          </a:p>
        </p:txBody>
      </p:sp>
      <p:pic>
        <p:nvPicPr>
          <p:cNvPr id="8" name="Picture 7">
            <a:extLst>
              <a:ext uri="{FF2B5EF4-FFF2-40B4-BE49-F238E27FC236}">
                <a16:creationId xmlns:a16="http://schemas.microsoft.com/office/drawing/2014/main" id="{3774B83F-3941-274F-9D82-C16EE3620CC0}"/>
              </a:ext>
            </a:extLst>
          </p:cNvPr>
          <p:cNvPicPr>
            <a:picLocks noChangeAspect="1"/>
          </p:cNvPicPr>
          <p:nvPr/>
        </p:nvPicPr>
        <p:blipFill>
          <a:blip r:embed="rId2"/>
          <a:stretch>
            <a:fillRect/>
          </a:stretch>
        </p:blipFill>
        <p:spPr>
          <a:xfrm>
            <a:off x="360453" y="165915"/>
            <a:ext cx="6170176" cy="5592334"/>
          </a:xfrm>
          <a:prstGeom prst="rect">
            <a:avLst/>
          </a:prstGeom>
        </p:spPr>
      </p:pic>
      <p:sp>
        <p:nvSpPr>
          <p:cNvPr id="3" name="Slide Number Placeholder 2">
            <a:extLst>
              <a:ext uri="{FF2B5EF4-FFF2-40B4-BE49-F238E27FC236}">
                <a16:creationId xmlns:a16="http://schemas.microsoft.com/office/drawing/2014/main" id="{CC3B5EF6-45CF-7D47-870A-ABEFA629F0B4}"/>
              </a:ext>
            </a:extLst>
          </p:cNvPr>
          <p:cNvSpPr>
            <a:spLocks noGrp="1"/>
          </p:cNvSpPr>
          <p:nvPr>
            <p:ph type="sldNum" sz="quarter" idx="12"/>
          </p:nvPr>
        </p:nvSpPr>
        <p:spPr>
          <a:xfrm>
            <a:off x="11380981" y="5507805"/>
            <a:ext cx="811019" cy="503578"/>
          </a:xfrm>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1040824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69035B-A436-F846-8D98-08BBABA8F45E}"/>
              </a:ext>
            </a:extLst>
          </p:cNvPr>
          <p:cNvSpPr txBox="1">
            <a:spLocks/>
          </p:cNvSpPr>
          <p:nvPr/>
        </p:nvSpPr>
        <p:spPr>
          <a:xfrm>
            <a:off x="1426433" y="631256"/>
            <a:ext cx="2991405" cy="659124"/>
          </a:xfrm>
          <a:prstGeom prst="rect">
            <a:avLst/>
          </a:prstGeom>
        </p:spPr>
        <p:txBody>
          <a:bodyPr>
            <a:normAutofit fontScale="82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a:t>The Tuning Tricks</a:t>
            </a:r>
            <a:endParaRPr lang="en-US" dirty="0"/>
          </a:p>
        </p:txBody>
      </p:sp>
      <p:sp>
        <p:nvSpPr>
          <p:cNvPr id="6" name="Text Placeholder 3">
            <a:extLst>
              <a:ext uri="{FF2B5EF4-FFF2-40B4-BE49-F238E27FC236}">
                <a16:creationId xmlns:a16="http://schemas.microsoft.com/office/drawing/2014/main" id="{F06C3BBC-82CB-3347-8DCE-AB3D46EF2FC4}"/>
              </a:ext>
            </a:extLst>
          </p:cNvPr>
          <p:cNvSpPr txBox="1">
            <a:spLocks/>
          </p:cNvSpPr>
          <p:nvPr/>
        </p:nvSpPr>
        <p:spPr>
          <a:xfrm>
            <a:off x="734990" y="1667081"/>
            <a:ext cx="4893275" cy="4264162"/>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500"/>
              <a:t>Deep Learning models perform incredibly well on the training data, so one of the big challenges is to make sure they are not overfitting and generalize well on the holdout sets. </a:t>
            </a:r>
          </a:p>
          <a:p>
            <a:r>
              <a:rPr lang="en-US" sz="1500"/>
              <a:t>Dropout:   A bizarre method both developed by and denounced by the Hinton group that works well, essentially telling the model to randomly forget weights.</a:t>
            </a:r>
          </a:p>
          <a:p>
            <a:r>
              <a:rPr lang="en-US" sz="1500"/>
              <a:t>Batch Normalization:  </a:t>
            </a:r>
            <a:r>
              <a:rPr lang="en-US" sz="1600"/>
              <a:t>Between layers, subtracting the Batch mean and divide by Batch SD.</a:t>
            </a:r>
            <a:endParaRPr lang="en-US" sz="1500"/>
          </a:p>
          <a:p>
            <a:r>
              <a:rPr lang="en-US" sz="1500"/>
              <a:t>Data Augmentation:   Morph the input image so that it essentially expands the dataset, giving the model more data to train on.</a:t>
            </a:r>
          </a:p>
        </p:txBody>
      </p:sp>
      <p:pic>
        <p:nvPicPr>
          <p:cNvPr id="3" name="Picture 2">
            <a:extLst>
              <a:ext uri="{FF2B5EF4-FFF2-40B4-BE49-F238E27FC236}">
                <a16:creationId xmlns:a16="http://schemas.microsoft.com/office/drawing/2014/main" id="{40C75D1D-05CF-914C-85DB-72D50083E9EF}"/>
              </a:ext>
            </a:extLst>
          </p:cNvPr>
          <p:cNvPicPr>
            <a:picLocks noChangeAspect="1"/>
          </p:cNvPicPr>
          <p:nvPr/>
        </p:nvPicPr>
        <p:blipFill>
          <a:blip r:embed="rId2"/>
          <a:stretch>
            <a:fillRect/>
          </a:stretch>
        </p:blipFill>
        <p:spPr>
          <a:xfrm>
            <a:off x="6213389" y="321276"/>
            <a:ext cx="5387546" cy="5387546"/>
          </a:xfrm>
          <a:prstGeom prst="rect">
            <a:avLst/>
          </a:prstGeom>
        </p:spPr>
      </p:pic>
      <p:sp>
        <p:nvSpPr>
          <p:cNvPr id="4" name="Slide Number Placeholder 3">
            <a:extLst>
              <a:ext uri="{FF2B5EF4-FFF2-40B4-BE49-F238E27FC236}">
                <a16:creationId xmlns:a16="http://schemas.microsoft.com/office/drawing/2014/main" id="{8EF39CC0-C4A6-9447-B462-F597C48E3011}"/>
              </a:ext>
            </a:extLst>
          </p:cNvPr>
          <p:cNvSpPr>
            <a:spLocks noGrp="1"/>
          </p:cNvSpPr>
          <p:nvPr>
            <p:ph type="sldNum" sz="quarter" idx="12"/>
          </p:nvPr>
        </p:nvSpPr>
        <p:spPr>
          <a:xfrm>
            <a:off x="-76029" y="69487"/>
            <a:ext cx="811019" cy="503578"/>
          </a:xfrm>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035287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69035B-A436-F846-8D98-08BBABA8F45E}"/>
              </a:ext>
            </a:extLst>
          </p:cNvPr>
          <p:cNvSpPr txBox="1">
            <a:spLocks/>
          </p:cNvSpPr>
          <p:nvPr/>
        </p:nvSpPr>
        <p:spPr>
          <a:xfrm>
            <a:off x="4722716" y="482822"/>
            <a:ext cx="2991405" cy="659124"/>
          </a:xfrm>
          <a:prstGeom prst="rect">
            <a:avLst/>
          </a:prstGeom>
        </p:spPr>
        <p:txBody>
          <a:bodyPr>
            <a:normAutofit fontScale="97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a:t>Results</a:t>
            </a:r>
            <a:endParaRPr lang="en-US" dirty="0"/>
          </a:p>
        </p:txBody>
      </p:sp>
      <p:sp>
        <p:nvSpPr>
          <p:cNvPr id="6" name="Text Placeholder 3">
            <a:extLst>
              <a:ext uri="{FF2B5EF4-FFF2-40B4-BE49-F238E27FC236}">
                <a16:creationId xmlns:a16="http://schemas.microsoft.com/office/drawing/2014/main" id="{F06C3BBC-82CB-3347-8DCE-AB3D46EF2FC4}"/>
              </a:ext>
            </a:extLst>
          </p:cNvPr>
          <p:cNvSpPr txBox="1">
            <a:spLocks/>
          </p:cNvSpPr>
          <p:nvPr/>
        </p:nvSpPr>
        <p:spPr>
          <a:xfrm>
            <a:off x="611422" y="1141946"/>
            <a:ext cx="11213994" cy="2107881"/>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500"/>
              <a:t>In all, about 25 training and hyperparameter tuning jobs were submitted to CloudML. </a:t>
            </a:r>
          </a:p>
          <a:p>
            <a:r>
              <a:rPr lang="en-US" sz="1500"/>
              <a:t>The table shows four of the best overall performers trained over the TinyImageNet dataset.   There were a few models not listed here that achieved &gt; 90% top 5 accuracy on the training set, but were overfitting badly and did not generalize well, performing poorly on the validation dataset.  </a:t>
            </a:r>
          </a:p>
          <a:p>
            <a:r>
              <a:rPr lang="en-US" sz="1500"/>
              <a:t>As a baseline for comparison, randomly guessing an image class from the TinyImagenet Dataset amounts to .5 top 1% accuracy, and 2.5% top 5 accuracy. </a:t>
            </a:r>
          </a:p>
        </p:txBody>
      </p:sp>
      <p:pic>
        <p:nvPicPr>
          <p:cNvPr id="4" name="Picture 3">
            <a:extLst>
              <a:ext uri="{FF2B5EF4-FFF2-40B4-BE49-F238E27FC236}">
                <a16:creationId xmlns:a16="http://schemas.microsoft.com/office/drawing/2014/main" id="{E26E6A55-1357-344D-B46F-681E08596D18}"/>
              </a:ext>
            </a:extLst>
          </p:cNvPr>
          <p:cNvPicPr>
            <a:picLocks noChangeAspect="1"/>
          </p:cNvPicPr>
          <p:nvPr/>
        </p:nvPicPr>
        <p:blipFill>
          <a:blip r:embed="rId2"/>
          <a:stretch>
            <a:fillRect/>
          </a:stretch>
        </p:blipFill>
        <p:spPr>
          <a:xfrm>
            <a:off x="5036528" y="3121106"/>
            <a:ext cx="6788887" cy="2612946"/>
          </a:xfrm>
          <a:prstGeom prst="rect">
            <a:avLst/>
          </a:prstGeom>
        </p:spPr>
      </p:pic>
      <p:sp>
        <p:nvSpPr>
          <p:cNvPr id="14" name="Text Placeholder 3">
            <a:extLst>
              <a:ext uri="{FF2B5EF4-FFF2-40B4-BE49-F238E27FC236}">
                <a16:creationId xmlns:a16="http://schemas.microsoft.com/office/drawing/2014/main" id="{BF84F770-578E-3C4E-B179-7200F062A423}"/>
              </a:ext>
            </a:extLst>
          </p:cNvPr>
          <p:cNvSpPr txBox="1">
            <a:spLocks/>
          </p:cNvSpPr>
          <p:nvPr/>
        </p:nvSpPr>
        <p:spPr>
          <a:xfrm>
            <a:off x="611422" y="3121106"/>
            <a:ext cx="4111294" cy="276071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500"/>
              <a:t>Overall, the more complex model (model 2) w/o data augmentation has the best performance metrics, but it is worth noting that there is a 16% difference in top 5 accuracy between the training and validation datasets indicative of overfitting.   What may be preferred about this model is that the top 1 accuracy is also very high, indicating the model is generally identifying classes correctly. </a:t>
            </a:r>
          </a:p>
        </p:txBody>
      </p:sp>
      <p:sp>
        <p:nvSpPr>
          <p:cNvPr id="3" name="Slide Number Placeholder 2">
            <a:extLst>
              <a:ext uri="{FF2B5EF4-FFF2-40B4-BE49-F238E27FC236}">
                <a16:creationId xmlns:a16="http://schemas.microsoft.com/office/drawing/2014/main" id="{6165CFDE-4DDF-7E44-9E62-8E9043108BAA}"/>
              </a:ext>
            </a:extLst>
          </p:cNvPr>
          <p:cNvSpPr>
            <a:spLocks noGrp="1"/>
          </p:cNvSpPr>
          <p:nvPr>
            <p:ph type="sldNum" sz="quarter" idx="12"/>
          </p:nvPr>
        </p:nvSpPr>
        <p:spPr>
          <a:xfrm>
            <a:off x="0" y="231033"/>
            <a:ext cx="811019" cy="503578"/>
          </a:xfrm>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1208083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D1895CA-63B2-BF42-88CB-F70F5BF64CE3}"/>
              </a:ext>
            </a:extLst>
          </p:cNvPr>
          <p:cNvPicPr>
            <a:picLocks noChangeAspect="1"/>
          </p:cNvPicPr>
          <p:nvPr/>
        </p:nvPicPr>
        <p:blipFill>
          <a:blip r:embed="rId2"/>
          <a:stretch>
            <a:fillRect/>
          </a:stretch>
        </p:blipFill>
        <p:spPr>
          <a:xfrm>
            <a:off x="469557" y="1021204"/>
            <a:ext cx="7265874" cy="4020353"/>
          </a:xfrm>
          <a:prstGeom prst="rect">
            <a:avLst/>
          </a:prstGeom>
        </p:spPr>
      </p:pic>
      <p:sp>
        <p:nvSpPr>
          <p:cNvPr id="2" name="TextBox 1">
            <a:extLst>
              <a:ext uri="{FF2B5EF4-FFF2-40B4-BE49-F238E27FC236}">
                <a16:creationId xmlns:a16="http://schemas.microsoft.com/office/drawing/2014/main" id="{190682A6-124E-9F40-B491-46881EB0ECD0}"/>
              </a:ext>
            </a:extLst>
          </p:cNvPr>
          <p:cNvSpPr txBox="1"/>
          <p:nvPr/>
        </p:nvSpPr>
        <p:spPr>
          <a:xfrm>
            <a:off x="8186885" y="2427201"/>
            <a:ext cx="3274541" cy="2308324"/>
          </a:xfrm>
          <a:prstGeom prst="rect">
            <a:avLst/>
          </a:prstGeom>
          <a:noFill/>
        </p:spPr>
        <p:txBody>
          <a:bodyPr wrap="square" rtlCol="0">
            <a:spAutoFit/>
          </a:bodyPr>
          <a:lstStyle/>
          <a:p>
            <a:r>
              <a:rPr lang="en-US"/>
              <a:t>Working with new open source tools to implement a Deep Learning CNN model for image classification, we were able to achieve a reasonable predictive classification accuracy.</a:t>
            </a:r>
          </a:p>
          <a:p>
            <a:endParaRPr lang="en-US"/>
          </a:p>
          <a:p>
            <a:r>
              <a:rPr lang="en-US"/>
              <a:t>Questions?</a:t>
            </a:r>
          </a:p>
        </p:txBody>
      </p:sp>
      <p:sp>
        <p:nvSpPr>
          <p:cNvPr id="9" name="Title 1">
            <a:extLst>
              <a:ext uri="{FF2B5EF4-FFF2-40B4-BE49-F238E27FC236}">
                <a16:creationId xmlns:a16="http://schemas.microsoft.com/office/drawing/2014/main" id="{94217CFE-9065-1D4C-9109-55E68A75A453}"/>
              </a:ext>
            </a:extLst>
          </p:cNvPr>
          <p:cNvSpPr txBox="1">
            <a:spLocks/>
          </p:cNvSpPr>
          <p:nvPr/>
        </p:nvSpPr>
        <p:spPr>
          <a:xfrm>
            <a:off x="8186885" y="1607440"/>
            <a:ext cx="2991405" cy="659124"/>
          </a:xfrm>
          <a:prstGeom prst="rect">
            <a:avLst/>
          </a:prstGeom>
        </p:spPr>
        <p:txBody>
          <a:bodyPr>
            <a:normAutofit fontScale="82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a:t>The Conclusion</a:t>
            </a:r>
            <a:endParaRPr lang="en-US" dirty="0"/>
          </a:p>
        </p:txBody>
      </p:sp>
      <p:sp>
        <p:nvSpPr>
          <p:cNvPr id="4" name="Slide Number Placeholder 3">
            <a:extLst>
              <a:ext uri="{FF2B5EF4-FFF2-40B4-BE49-F238E27FC236}">
                <a16:creationId xmlns:a16="http://schemas.microsoft.com/office/drawing/2014/main" id="{A8ED6F40-B927-FD41-B729-A8497F904C83}"/>
              </a:ext>
            </a:extLst>
          </p:cNvPr>
          <p:cNvSpPr>
            <a:spLocks noGrp="1"/>
          </p:cNvSpPr>
          <p:nvPr>
            <p:ph type="sldNum" sz="quarter" idx="12"/>
          </p:nvPr>
        </p:nvSpPr>
        <p:spPr>
          <a:xfrm>
            <a:off x="-144238" y="153515"/>
            <a:ext cx="811019" cy="503578"/>
          </a:xfrm>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1046288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55AEE4-6D54-B045-80AA-9A2350F367E5}"/>
              </a:ext>
            </a:extLst>
          </p:cNvPr>
          <p:cNvSpPr>
            <a:spLocks noGrp="1"/>
          </p:cNvSpPr>
          <p:nvPr>
            <p:ph idx="1"/>
          </p:nvPr>
        </p:nvSpPr>
        <p:spPr/>
        <p:txBody>
          <a:bodyPr>
            <a:normAutofit fontScale="92500" lnSpcReduction="20000"/>
          </a:bodyPr>
          <a:lstStyle/>
          <a:p>
            <a:pPr marL="0" indent="0">
              <a:buNone/>
            </a:pPr>
            <a:r>
              <a:rPr lang="en-US"/>
              <a:t>Deep learning techniques are one of the most exciting and effective new approaches to building a machine learning system that can operate with accuracy and precision in a complex real-world environment.  This is important because for difficult problems with highly dimensional data like image classification, deep learning models like Artificial Neural Networks (ANNs), Convolutional Neural Networks (CNNs) and Deep Neural Networks (DNNs) are among the best performers in benchmarked competitions and are even outpacing their human subject matter expert counterparts at image classification tasks.</a:t>
            </a:r>
          </a:p>
          <a:p>
            <a:pPr marL="0" indent="0">
              <a:buNone/>
            </a:pPr>
            <a:r>
              <a:rPr lang="en-US"/>
              <a:t>But how do they work?</a:t>
            </a:r>
          </a:p>
          <a:p>
            <a:pPr marL="0" indent="0">
              <a:buNone/>
            </a:pPr>
            <a:r>
              <a:rPr lang="en-US"/>
              <a:t>This study will seek to explore a variety of deep learning techniques by building a convolutional neural network and conducting image classification over a popular benchmarking dataset.</a:t>
            </a:r>
            <a:endParaRPr lang="en-US" dirty="0"/>
          </a:p>
        </p:txBody>
      </p:sp>
      <p:sp>
        <p:nvSpPr>
          <p:cNvPr id="7" name="Title 1">
            <a:extLst>
              <a:ext uri="{FF2B5EF4-FFF2-40B4-BE49-F238E27FC236}">
                <a16:creationId xmlns:a16="http://schemas.microsoft.com/office/drawing/2014/main" id="{13C7B84D-BB4C-F54F-AFB1-8CF190BE91BE}"/>
              </a:ext>
            </a:extLst>
          </p:cNvPr>
          <p:cNvSpPr>
            <a:spLocks noGrp="1"/>
          </p:cNvSpPr>
          <p:nvPr>
            <p:ph type="title"/>
          </p:nvPr>
        </p:nvSpPr>
        <p:spPr>
          <a:xfrm>
            <a:off x="1451579" y="730519"/>
            <a:ext cx="8680962" cy="851146"/>
          </a:xfrm>
        </p:spPr>
        <p:txBody>
          <a:bodyPr>
            <a:normAutofit/>
          </a:bodyPr>
          <a:lstStyle/>
          <a:p>
            <a:pPr algn="ctr"/>
            <a:r>
              <a:rPr lang="en-US" sz="4800"/>
              <a:t>IntroDuction</a:t>
            </a:r>
            <a:endParaRPr lang="en-US" sz="4800" dirty="0"/>
          </a:p>
        </p:txBody>
      </p:sp>
      <p:sp>
        <p:nvSpPr>
          <p:cNvPr id="4" name="Slide Number Placeholder 3">
            <a:extLst>
              <a:ext uri="{FF2B5EF4-FFF2-40B4-BE49-F238E27FC236}">
                <a16:creationId xmlns:a16="http://schemas.microsoft.com/office/drawing/2014/main" id="{0DF44590-6B82-3045-AED8-906B523BE150}"/>
              </a:ext>
            </a:extLst>
          </p:cNvPr>
          <p:cNvSpPr>
            <a:spLocks noGrp="1"/>
          </p:cNvSpPr>
          <p:nvPr>
            <p:ph type="sldNum" sz="quarter" idx="12"/>
          </p:nvPr>
        </p:nvSpPr>
        <p:spPr>
          <a:xfrm>
            <a:off x="0" y="186495"/>
            <a:ext cx="811019" cy="503578"/>
          </a:xfrm>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921508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ABBAF-F750-5D40-AF05-32D586ACBA27}"/>
              </a:ext>
            </a:extLst>
          </p:cNvPr>
          <p:cNvSpPr>
            <a:spLocks noGrp="1"/>
          </p:cNvSpPr>
          <p:nvPr>
            <p:ph type="title"/>
          </p:nvPr>
        </p:nvSpPr>
        <p:spPr/>
        <p:txBody>
          <a:bodyPr/>
          <a:lstStyle/>
          <a:p>
            <a:r>
              <a:rPr lang="en-US" dirty="0"/>
              <a:t>Literature Review</a:t>
            </a:r>
          </a:p>
        </p:txBody>
      </p:sp>
      <p:sp>
        <p:nvSpPr>
          <p:cNvPr id="4" name="Slide Number Placeholder 3">
            <a:extLst>
              <a:ext uri="{FF2B5EF4-FFF2-40B4-BE49-F238E27FC236}">
                <a16:creationId xmlns:a16="http://schemas.microsoft.com/office/drawing/2014/main" id="{6D42AE9A-E4D6-B549-A270-7EDEE44432D3}"/>
              </a:ext>
            </a:extLst>
          </p:cNvPr>
          <p:cNvSpPr>
            <a:spLocks noGrp="1"/>
          </p:cNvSpPr>
          <p:nvPr>
            <p:ph type="sldNum" sz="quarter" idx="12"/>
          </p:nvPr>
        </p:nvSpPr>
        <p:spPr>
          <a:xfrm>
            <a:off x="0" y="189373"/>
            <a:ext cx="811019" cy="503578"/>
          </a:xfrm>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3172042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80A7-AB8E-A849-918E-2F559A89B40E}"/>
              </a:ext>
            </a:extLst>
          </p:cNvPr>
          <p:cNvSpPr txBox="1">
            <a:spLocks/>
          </p:cNvSpPr>
          <p:nvPr/>
        </p:nvSpPr>
        <p:spPr>
          <a:xfrm>
            <a:off x="1202719" y="1404454"/>
            <a:ext cx="3273099" cy="2247117"/>
          </a:xfrm>
          <a:prstGeom prst="rect">
            <a:avLst/>
          </a:prstGeom>
        </p:spPr>
        <p:txBody>
          <a:bodyP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a:t>Deep Learning Survey</a:t>
            </a:r>
            <a:br>
              <a:rPr lang="en-US"/>
            </a:br>
            <a:endParaRPr lang="en-US" dirty="0"/>
          </a:p>
        </p:txBody>
      </p:sp>
      <p:pic>
        <p:nvPicPr>
          <p:cNvPr id="3" name="Content Placeholder 5">
            <a:extLst>
              <a:ext uri="{FF2B5EF4-FFF2-40B4-BE49-F238E27FC236}">
                <a16:creationId xmlns:a16="http://schemas.microsoft.com/office/drawing/2014/main" id="{E4628E55-4912-5749-9F72-36B754BD5AB7}"/>
              </a:ext>
            </a:extLst>
          </p:cNvPr>
          <p:cNvPicPr>
            <a:picLocks noChangeAspect="1"/>
          </p:cNvPicPr>
          <p:nvPr/>
        </p:nvPicPr>
        <p:blipFill>
          <a:blip r:embed="rId2"/>
          <a:stretch>
            <a:fillRect/>
          </a:stretch>
        </p:blipFill>
        <p:spPr>
          <a:xfrm>
            <a:off x="9749443" y="2743451"/>
            <a:ext cx="2068040" cy="2710221"/>
          </a:xfrm>
          <a:prstGeom prst="rect">
            <a:avLst/>
          </a:prstGeom>
        </p:spPr>
      </p:pic>
      <p:sp>
        <p:nvSpPr>
          <p:cNvPr id="4" name="Text Placeholder 3">
            <a:extLst>
              <a:ext uri="{FF2B5EF4-FFF2-40B4-BE49-F238E27FC236}">
                <a16:creationId xmlns:a16="http://schemas.microsoft.com/office/drawing/2014/main" id="{2365E4CD-B793-DB45-A9ED-5A952C6EAEC3}"/>
              </a:ext>
            </a:extLst>
          </p:cNvPr>
          <p:cNvSpPr txBox="1">
            <a:spLocks/>
          </p:cNvSpPr>
          <p:nvPr/>
        </p:nvSpPr>
        <p:spPr>
          <a:xfrm>
            <a:off x="1202719" y="2743451"/>
            <a:ext cx="3275013" cy="2248181"/>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285750" indent="-285750"/>
            <a:r>
              <a:rPr lang="en-US" sz="1800"/>
              <a:t>Overview of Deep Learning Techniques</a:t>
            </a:r>
          </a:p>
          <a:p>
            <a:pPr marL="285750" indent="-285750"/>
            <a:r>
              <a:rPr lang="en-US" sz="1800"/>
              <a:t>How to Build, Train, and Test Models in Python and R</a:t>
            </a:r>
          </a:p>
          <a:p>
            <a:pPr marL="285750" indent="-285750"/>
            <a:r>
              <a:rPr lang="en-US" sz="1800"/>
              <a:t>Computational Architecture and Data Engineering</a:t>
            </a:r>
          </a:p>
          <a:p>
            <a:endParaRPr lang="en-US" sz="1800" dirty="0"/>
          </a:p>
        </p:txBody>
      </p:sp>
      <p:pic>
        <p:nvPicPr>
          <p:cNvPr id="5" name="Picture 4">
            <a:extLst>
              <a:ext uri="{FF2B5EF4-FFF2-40B4-BE49-F238E27FC236}">
                <a16:creationId xmlns:a16="http://schemas.microsoft.com/office/drawing/2014/main" id="{4C20AC65-56EE-F242-80F9-D6410592D392}"/>
              </a:ext>
            </a:extLst>
          </p:cNvPr>
          <p:cNvPicPr>
            <a:picLocks noChangeAspect="1"/>
          </p:cNvPicPr>
          <p:nvPr/>
        </p:nvPicPr>
        <p:blipFill>
          <a:blip r:embed="rId3"/>
          <a:stretch>
            <a:fillRect/>
          </a:stretch>
        </p:blipFill>
        <p:spPr>
          <a:xfrm>
            <a:off x="5236183" y="432487"/>
            <a:ext cx="2041947" cy="2710220"/>
          </a:xfrm>
          <a:prstGeom prst="rect">
            <a:avLst/>
          </a:prstGeom>
        </p:spPr>
      </p:pic>
      <p:pic>
        <p:nvPicPr>
          <p:cNvPr id="6" name="Picture 5">
            <a:extLst>
              <a:ext uri="{FF2B5EF4-FFF2-40B4-BE49-F238E27FC236}">
                <a16:creationId xmlns:a16="http://schemas.microsoft.com/office/drawing/2014/main" id="{83788CA1-01F5-0C42-B68D-7500300FE19E}"/>
              </a:ext>
            </a:extLst>
          </p:cNvPr>
          <p:cNvPicPr>
            <a:picLocks noChangeAspect="1"/>
          </p:cNvPicPr>
          <p:nvPr/>
        </p:nvPicPr>
        <p:blipFill>
          <a:blip r:embed="rId4"/>
          <a:stretch>
            <a:fillRect/>
          </a:stretch>
        </p:blipFill>
        <p:spPr>
          <a:xfrm>
            <a:off x="7499003" y="1726704"/>
            <a:ext cx="2029567" cy="2546184"/>
          </a:xfrm>
          <a:prstGeom prst="rect">
            <a:avLst/>
          </a:prstGeom>
        </p:spPr>
      </p:pic>
      <p:sp>
        <p:nvSpPr>
          <p:cNvPr id="8" name="Slide Number Placeholder 7">
            <a:extLst>
              <a:ext uri="{FF2B5EF4-FFF2-40B4-BE49-F238E27FC236}">
                <a16:creationId xmlns:a16="http://schemas.microsoft.com/office/drawing/2014/main" id="{4D71B4BB-89D3-BB4A-ADA5-BAE8BB0A3FC5}"/>
              </a:ext>
            </a:extLst>
          </p:cNvPr>
          <p:cNvSpPr>
            <a:spLocks noGrp="1"/>
          </p:cNvSpPr>
          <p:nvPr>
            <p:ph type="sldNum" sz="quarter" idx="12"/>
          </p:nvPr>
        </p:nvSpPr>
        <p:spPr>
          <a:xfrm>
            <a:off x="0" y="180698"/>
            <a:ext cx="811019" cy="503578"/>
          </a:xfrm>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3059013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8">
            <a:extLst>
              <a:ext uri="{FF2B5EF4-FFF2-40B4-BE49-F238E27FC236}">
                <a16:creationId xmlns:a16="http://schemas.microsoft.com/office/drawing/2014/main" id="{C7852F42-65F7-AD4B-A016-43EEE794CF17}"/>
              </a:ext>
            </a:extLst>
          </p:cNvPr>
          <p:cNvPicPr>
            <a:picLocks noChangeAspect="1"/>
          </p:cNvPicPr>
          <p:nvPr/>
        </p:nvPicPr>
        <p:blipFill>
          <a:blip r:embed="rId2"/>
          <a:stretch>
            <a:fillRect/>
          </a:stretch>
        </p:blipFill>
        <p:spPr>
          <a:xfrm>
            <a:off x="4007382" y="1540831"/>
            <a:ext cx="2535821" cy="2581511"/>
          </a:xfrm>
          <a:prstGeom prst="rect">
            <a:avLst/>
          </a:prstGeom>
        </p:spPr>
      </p:pic>
      <p:pic>
        <p:nvPicPr>
          <p:cNvPr id="8" name="Picture 7">
            <a:extLst>
              <a:ext uri="{FF2B5EF4-FFF2-40B4-BE49-F238E27FC236}">
                <a16:creationId xmlns:a16="http://schemas.microsoft.com/office/drawing/2014/main" id="{604771F9-4534-FD42-8B34-47D86AB3CBD9}"/>
              </a:ext>
            </a:extLst>
          </p:cNvPr>
          <p:cNvPicPr>
            <a:picLocks noChangeAspect="1"/>
          </p:cNvPicPr>
          <p:nvPr/>
        </p:nvPicPr>
        <p:blipFill>
          <a:blip r:embed="rId3"/>
          <a:stretch>
            <a:fillRect/>
          </a:stretch>
        </p:blipFill>
        <p:spPr>
          <a:xfrm>
            <a:off x="815545" y="1144962"/>
            <a:ext cx="2238805" cy="2977380"/>
          </a:xfrm>
          <a:prstGeom prst="rect">
            <a:avLst/>
          </a:prstGeom>
        </p:spPr>
      </p:pic>
      <p:sp>
        <p:nvSpPr>
          <p:cNvPr id="9" name="TextBox 8">
            <a:extLst>
              <a:ext uri="{FF2B5EF4-FFF2-40B4-BE49-F238E27FC236}">
                <a16:creationId xmlns:a16="http://schemas.microsoft.com/office/drawing/2014/main" id="{C0CB139A-5DC4-4A48-9593-1ADB63104C39}"/>
              </a:ext>
            </a:extLst>
          </p:cNvPr>
          <p:cNvSpPr txBox="1"/>
          <p:nvPr/>
        </p:nvSpPr>
        <p:spPr>
          <a:xfrm>
            <a:off x="1934947" y="4429806"/>
            <a:ext cx="3384388" cy="369332"/>
          </a:xfrm>
          <a:prstGeom prst="rect">
            <a:avLst/>
          </a:prstGeom>
          <a:noFill/>
        </p:spPr>
        <p:txBody>
          <a:bodyPr wrap="none" rtlCol="0">
            <a:spAutoFit/>
          </a:bodyPr>
          <a:lstStyle/>
          <a:p>
            <a:r>
              <a:rPr lang="en-US" dirty="0"/>
              <a:t>Geoffrey Hinton and Yann LeCunn</a:t>
            </a:r>
          </a:p>
        </p:txBody>
      </p:sp>
      <p:sp>
        <p:nvSpPr>
          <p:cNvPr id="10" name="Title 1">
            <a:extLst>
              <a:ext uri="{FF2B5EF4-FFF2-40B4-BE49-F238E27FC236}">
                <a16:creationId xmlns:a16="http://schemas.microsoft.com/office/drawing/2014/main" id="{A7F7B3F4-D0D7-CD47-82C8-4CB21507A10C}"/>
              </a:ext>
            </a:extLst>
          </p:cNvPr>
          <p:cNvSpPr txBox="1">
            <a:spLocks/>
          </p:cNvSpPr>
          <p:nvPr/>
        </p:nvSpPr>
        <p:spPr>
          <a:xfrm>
            <a:off x="7496235" y="737189"/>
            <a:ext cx="3273099" cy="2247117"/>
          </a:xfrm>
          <a:prstGeom prst="rect">
            <a:avLst/>
          </a:prstGeom>
        </p:spPr>
        <p:txBody>
          <a:bodyPr>
            <a:normAutofit fontScale="97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a:t>Image Classification Using Deep Learning</a:t>
            </a:r>
            <a:br>
              <a:rPr lang="en-US"/>
            </a:br>
            <a:endParaRPr lang="en-US" dirty="0"/>
          </a:p>
        </p:txBody>
      </p:sp>
      <p:sp>
        <p:nvSpPr>
          <p:cNvPr id="11" name="Text Placeholder 3">
            <a:extLst>
              <a:ext uri="{FF2B5EF4-FFF2-40B4-BE49-F238E27FC236}">
                <a16:creationId xmlns:a16="http://schemas.microsoft.com/office/drawing/2014/main" id="{0A438718-E322-0B4D-8193-5EF0B1DB8BCC}"/>
              </a:ext>
            </a:extLst>
          </p:cNvPr>
          <p:cNvSpPr txBox="1">
            <a:spLocks/>
          </p:cNvSpPr>
          <p:nvPr/>
        </p:nvSpPr>
        <p:spPr>
          <a:xfrm>
            <a:off x="7494321" y="2831586"/>
            <a:ext cx="3275013" cy="2248181"/>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285750" indent="-285750"/>
            <a:r>
              <a:rPr lang="en-US"/>
              <a:t>State of the Field</a:t>
            </a:r>
          </a:p>
          <a:p>
            <a:pPr marL="285750" indent="-285750"/>
            <a:r>
              <a:rPr lang="en-US"/>
              <a:t>Innovative Academic Papers </a:t>
            </a:r>
          </a:p>
          <a:p>
            <a:pPr marL="285750" indent="-285750"/>
            <a:r>
              <a:rPr lang="en-US"/>
              <a:t>Major Touchstones</a:t>
            </a:r>
          </a:p>
          <a:p>
            <a:endParaRPr lang="en-US" dirty="0"/>
          </a:p>
        </p:txBody>
      </p:sp>
      <p:sp>
        <p:nvSpPr>
          <p:cNvPr id="3" name="Slide Number Placeholder 2">
            <a:extLst>
              <a:ext uri="{FF2B5EF4-FFF2-40B4-BE49-F238E27FC236}">
                <a16:creationId xmlns:a16="http://schemas.microsoft.com/office/drawing/2014/main" id="{E27833D1-714F-2F41-936B-146A465BAB0E}"/>
              </a:ext>
            </a:extLst>
          </p:cNvPr>
          <p:cNvSpPr>
            <a:spLocks noGrp="1"/>
          </p:cNvSpPr>
          <p:nvPr>
            <p:ph type="sldNum" sz="quarter" idx="12"/>
          </p:nvPr>
        </p:nvSpPr>
        <p:spPr>
          <a:xfrm>
            <a:off x="0" y="233611"/>
            <a:ext cx="811019" cy="503578"/>
          </a:xfrm>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421078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ABBAF-F750-5D40-AF05-32D586ACBA27}"/>
              </a:ext>
            </a:extLst>
          </p:cNvPr>
          <p:cNvSpPr>
            <a:spLocks noGrp="1"/>
          </p:cNvSpPr>
          <p:nvPr>
            <p:ph type="title"/>
          </p:nvPr>
        </p:nvSpPr>
        <p:spPr/>
        <p:txBody>
          <a:bodyPr/>
          <a:lstStyle/>
          <a:p>
            <a:r>
              <a:rPr lang="en-US" dirty="0"/>
              <a:t>Materials and Methods</a:t>
            </a:r>
          </a:p>
        </p:txBody>
      </p:sp>
      <p:sp>
        <p:nvSpPr>
          <p:cNvPr id="4" name="Slide Number Placeholder 3">
            <a:extLst>
              <a:ext uri="{FF2B5EF4-FFF2-40B4-BE49-F238E27FC236}">
                <a16:creationId xmlns:a16="http://schemas.microsoft.com/office/drawing/2014/main" id="{195EB0CF-0512-EB45-BBDD-90A72DA02CC8}"/>
              </a:ext>
            </a:extLst>
          </p:cNvPr>
          <p:cNvSpPr>
            <a:spLocks noGrp="1"/>
          </p:cNvSpPr>
          <p:nvPr>
            <p:ph type="sldNum" sz="quarter" idx="12"/>
          </p:nvPr>
        </p:nvSpPr>
        <p:spPr>
          <a:xfrm>
            <a:off x="0" y="171443"/>
            <a:ext cx="811019" cy="503578"/>
          </a:xfrm>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697157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BEC48A-9BBB-E44F-9F5A-646F3D762CD1}"/>
              </a:ext>
            </a:extLst>
          </p:cNvPr>
          <p:cNvPicPr>
            <a:picLocks noChangeAspect="1"/>
          </p:cNvPicPr>
          <p:nvPr/>
        </p:nvPicPr>
        <p:blipFill>
          <a:blip r:embed="rId2"/>
          <a:stretch>
            <a:fillRect/>
          </a:stretch>
        </p:blipFill>
        <p:spPr>
          <a:xfrm>
            <a:off x="5465941" y="668809"/>
            <a:ext cx="6280013" cy="4434531"/>
          </a:xfrm>
          <a:prstGeom prst="rect">
            <a:avLst/>
          </a:prstGeom>
        </p:spPr>
      </p:pic>
      <p:sp>
        <p:nvSpPr>
          <p:cNvPr id="5" name="Title 1">
            <a:extLst>
              <a:ext uri="{FF2B5EF4-FFF2-40B4-BE49-F238E27FC236}">
                <a16:creationId xmlns:a16="http://schemas.microsoft.com/office/drawing/2014/main" id="{7213DE53-D291-0844-B425-38036E3DC61B}"/>
              </a:ext>
            </a:extLst>
          </p:cNvPr>
          <p:cNvSpPr txBox="1">
            <a:spLocks/>
          </p:cNvSpPr>
          <p:nvPr/>
        </p:nvSpPr>
        <p:spPr>
          <a:xfrm>
            <a:off x="882736" y="915460"/>
            <a:ext cx="2991405" cy="659124"/>
          </a:xfrm>
          <a:prstGeom prst="rect">
            <a:avLst/>
          </a:prstGeom>
        </p:spPr>
        <p:txBody>
          <a:bodyPr>
            <a:normAutofit fontScale="97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a:t>The Dataset</a:t>
            </a:r>
            <a:endParaRPr lang="en-US" dirty="0"/>
          </a:p>
        </p:txBody>
      </p:sp>
      <p:sp>
        <p:nvSpPr>
          <p:cNvPr id="7" name="Text Placeholder 3">
            <a:extLst>
              <a:ext uri="{FF2B5EF4-FFF2-40B4-BE49-F238E27FC236}">
                <a16:creationId xmlns:a16="http://schemas.microsoft.com/office/drawing/2014/main" id="{5CC8B8E8-FF64-A042-9E5C-88753077BD8D}"/>
              </a:ext>
            </a:extLst>
          </p:cNvPr>
          <p:cNvSpPr txBox="1">
            <a:spLocks/>
          </p:cNvSpPr>
          <p:nvPr/>
        </p:nvSpPr>
        <p:spPr>
          <a:xfrm>
            <a:off x="882736" y="2046666"/>
            <a:ext cx="3318560" cy="1357553"/>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285750" indent="-285750"/>
            <a:r>
              <a:rPr lang="en-US"/>
              <a:t>Stanford Vision Lab </a:t>
            </a:r>
          </a:p>
          <a:p>
            <a:pPr marL="285750" indent="-285750"/>
            <a:r>
              <a:rPr lang="en-US"/>
              <a:t>Major Touchstone in Field of Computer Vision </a:t>
            </a:r>
            <a:endParaRPr lang="en-US" dirty="0"/>
          </a:p>
          <a:p>
            <a:endParaRPr lang="en-US" dirty="0"/>
          </a:p>
        </p:txBody>
      </p:sp>
      <p:sp>
        <p:nvSpPr>
          <p:cNvPr id="8" name="Text Placeholder 3">
            <a:extLst>
              <a:ext uri="{FF2B5EF4-FFF2-40B4-BE49-F238E27FC236}">
                <a16:creationId xmlns:a16="http://schemas.microsoft.com/office/drawing/2014/main" id="{010B9728-8044-D349-828F-D85657071B92}"/>
              </a:ext>
            </a:extLst>
          </p:cNvPr>
          <p:cNvSpPr txBox="1">
            <a:spLocks/>
          </p:cNvSpPr>
          <p:nvPr/>
        </p:nvSpPr>
        <p:spPr>
          <a:xfrm>
            <a:off x="882736" y="1574584"/>
            <a:ext cx="3133209" cy="472082"/>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ImageNet and </a:t>
            </a:r>
            <a:r>
              <a:rPr lang="en-US" dirty="0" err="1"/>
              <a:t>TinyImageNet</a:t>
            </a:r>
            <a:endParaRPr lang="en-US" dirty="0"/>
          </a:p>
        </p:txBody>
      </p:sp>
      <p:sp>
        <p:nvSpPr>
          <p:cNvPr id="9" name="Text Placeholder 3">
            <a:extLst>
              <a:ext uri="{FF2B5EF4-FFF2-40B4-BE49-F238E27FC236}">
                <a16:creationId xmlns:a16="http://schemas.microsoft.com/office/drawing/2014/main" id="{3A888125-EDB4-F24F-AD6D-39A2AFFF0857}"/>
              </a:ext>
            </a:extLst>
          </p:cNvPr>
          <p:cNvSpPr txBox="1">
            <a:spLocks/>
          </p:cNvSpPr>
          <p:nvPr/>
        </p:nvSpPr>
        <p:spPr>
          <a:xfrm>
            <a:off x="882736" y="3476334"/>
            <a:ext cx="4257675" cy="1627006"/>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a:t>1000 / 200 Labeled Classes</a:t>
            </a:r>
          </a:p>
          <a:p>
            <a:pPr marL="0" indent="0">
              <a:buNone/>
            </a:pPr>
            <a:r>
              <a:rPr lang="en-US"/>
              <a:t>Split into Training and Validation Sets</a:t>
            </a:r>
          </a:p>
          <a:p>
            <a:pPr marL="0" indent="0">
              <a:buNone/>
            </a:pPr>
            <a:r>
              <a:rPr lang="en-US"/>
              <a:t>~150 GiB / ~1 GiB</a:t>
            </a:r>
          </a:p>
          <a:p>
            <a:pPr marL="0" indent="0">
              <a:buNone/>
            </a:pPr>
            <a:endParaRPr lang="en-US" dirty="0"/>
          </a:p>
        </p:txBody>
      </p:sp>
      <p:sp>
        <p:nvSpPr>
          <p:cNvPr id="3" name="Slide Number Placeholder 2">
            <a:extLst>
              <a:ext uri="{FF2B5EF4-FFF2-40B4-BE49-F238E27FC236}">
                <a16:creationId xmlns:a16="http://schemas.microsoft.com/office/drawing/2014/main" id="{EC17C6F5-97F5-5641-88EF-900581212265}"/>
              </a:ext>
            </a:extLst>
          </p:cNvPr>
          <p:cNvSpPr>
            <a:spLocks noGrp="1"/>
          </p:cNvSpPr>
          <p:nvPr>
            <p:ph type="sldNum" sz="quarter" idx="12"/>
          </p:nvPr>
        </p:nvSpPr>
        <p:spPr>
          <a:xfrm>
            <a:off x="0" y="165231"/>
            <a:ext cx="811019" cy="503578"/>
          </a:xfrm>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3031644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13DE53-D291-0844-B425-38036E3DC61B}"/>
              </a:ext>
            </a:extLst>
          </p:cNvPr>
          <p:cNvSpPr txBox="1">
            <a:spLocks/>
          </p:cNvSpPr>
          <p:nvPr/>
        </p:nvSpPr>
        <p:spPr>
          <a:xfrm>
            <a:off x="8111439" y="915460"/>
            <a:ext cx="2991405" cy="659124"/>
          </a:xfrm>
          <a:prstGeom prst="rect">
            <a:avLst/>
          </a:prstGeom>
        </p:spPr>
        <p:txBody>
          <a:bodyPr>
            <a:normAutofit fontScale="97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a:t>The Task</a:t>
            </a:r>
            <a:endParaRPr lang="en-US" dirty="0"/>
          </a:p>
        </p:txBody>
      </p:sp>
      <p:sp>
        <p:nvSpPr>
          <p:cNvPr id="7" name="Text Placeholder 3">
            <a:extLst>
              <a:ext uri="{FF2B5EF4-FFF2-40B4-BE49-F238E27FC236}">
                <a16:creationId xmlns:a16="http://schemas.microsoft.com/office/drawing/2014/main" id="{5CC8B8E8-FF64-A042-9E5C-88753077BD8D}"/>
              </a:ext>
            </a:extLst>
          </p:cNvPr>
          <p:cNvSpPr txBox="1">
            <a:spLocks/>
          </p:cNvSpPr>
          <p:nvPr/>
        </p:nvSpPr>
        <p:spPr>
          <a:xfrm>
            <a:off x="6685006" y="1737747"/>
            <a:ext cx="5152768" cy="3291453"/>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600"/>
              <a:t>Build a model that, when given an image as input, will produce a list of 5 classes that it believes represent some aspect of the input image. </a:t>
            </a:r>
          </a:p>
          <a:p>
            <a:r>
              <a:rPr lang="en-US" sz="1600"/>
              <a:t>We will judge success and improve our model based on this ”top 5 accuracy” metric.  </a:t>
            </a:r>
          </a:p>
          <a:p>
            <a:r>
              <a:rPr lang="en-US" sz="1600"/>
              <a:t>Since an image may contain multiple classes,  (has a fish and a cat and a fork and a…) this method allows a model to identify multiple objects in an image and not be penalized if one of the objects identified was in fact present, but not included in the ground truth.  </a:t>
            </a:r>
            <a:endParaRPr lang="en-US" sz="1600" dirty="0"/>
          </a:p>
        </p:txBody>
      </p:sp>
      <p:pic>
        <p:nvPicPr>
          <p:cNvPr id="3" name="Picture 2">
            <a:extLst>
              <a:ext uri="{FF2B5EF4-FFF2-40B4-BE49-F238E27FC236}">
                <a16:creationId xmlns:a16="http://schemas.microsoft.com/office/drawing/2014/main" id="{36A87ED7-A43D-1D4F-B07D-52526EF54DD8}"/>
              </a:ext>
            </a:extLst>
          </p:cNvPr>
          <p:cNvPicPr>
            <a:picLocks noChangeAspect="1"/>
          </p:cNvPicPr>
          <p:nvPr/>
        </p:nvPicPr>
        <p:blipFill rotWithShape="1">
          <a:blip r:embed="rId2"/>
          <a:srcRect l="1456" t="2756" r="2473" b="10058"/>
          <a:stretch/>
        </p:blipFill>
        <p:spPr>
          <a:xfrm>
            <a:off x="778476" y="1989438"/>
            <a:ext cx="5438410" cy="2446637"/>
          </a:xfrm>
          <a:prstGeom prst="rect">
            <a:avLst/>
          </a:prstGeom>
        </p:spPr>
      </p:pic>
      <p:sp>
        <p:nvSpPr>
          <p:cNvPr id="4" name="Slide Number Placeholder 3">
            <a:extLst>
              <a:ext uri="{FF2B5EF4-FFF2-40B4-BE49-F238E27FC236}">
                <a16:creationId xmlns:a16="http://schemas.microsoft.com/office/drawing/2014/main" id="{A1C1CC16-9440-694A-8D23-DED748F53DA2}"/>
              </a:ext>
            </a:extLst>
          </p:cNvPr>
          <p:cNvSpPr>
            <a:spLocks noGrp="1"/>
          </p:cNvSpPr>
          <p:nvPr>
            <p:ph type="sldNum" sz="quarter" idx="12"/>
          </p:nvPr>
        </p:nvSpPr>
        <p:spPr>
          <a:xfrm>
            <a:off x="0" y="243161"/>
            <a:ext cx="811019" cy="503578"/>
          </a:xfrm>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2718870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13DE53-D291-0844-B425-38036E3DC61B}"/>
              </a:ext>
            </a:extLst>
          </p:cNvPr>
          <p:cNvSpPr txBox="1">
            <a:spLocks/>
          </p:cNvSpPr>
          <p:nvPr/>
        </p:nvSpPr>
        <p:spPr>
          <a:xfrm>
            <a:off x="1673568" y="841320"/>
            <a:ext cx="2991405" cy="659124"/>
          </a:xfrm>
          <a:prstGeom prst="rect">
            <a:avLst/>
          </a:prstGeom>
        </p:spPr>
        <p:txBody>
          <a:bodyPr>
            <a:normAutofit fontScale="97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a:t>The Tools</a:t>
            </a:r>
            <a:endParaRPr lang="en-US" dirty="0"/>
          </a:p>
        </p:txBody>
      </p:sp>
      <p:sp>
        <p:nvSpPr>
          <p:cNvPr id="7" name="Text Placeholder 3">
            <a:extLst>
              <a:ext uri="{FF2B5EF4-FFF2-40B4-BE49-F238E27FC236}">
                <a16:creationId xmlns:a16="http://schemas.microsoft.com/office/drawing/2014/main" id="{5CC8B8E8-FF64-A042-9E5C-88753077BD8D}"/>
              </a:ext>
            </a:extLst>
          </p:cNvPr>
          <p:cNvSpPr txBox="1">
            <a:spLocks/>
          </p:cNvSpPr>
          <p:nvPr/>
        </p:nvSpPr>
        <p:spPr>
          <a:xfrm>
            <a:off x="247135" y="1663607"/>
            <a:ext cx="5844746" cy="3266739"/>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600"/>
              <a:t>We used relatively new tools and libraries in R (keras and cloudml) released or updated in 2018. </a:t>
            </a:r>
          </a:p>
          <a:p>
            <a:r>
              <a:rPr lang="en-US" sz="1600"/>
              <a:t>Keras with Tensorflow as the backend has excellent and intuitive functions for designing model architecture, training and optimizing models, data generation, data augmentation, and hyper parameter tuning.</a:t>
            </a:r>
          </a:p>
          <a:p>
            <a:r>
              <a:rPr lang="en-US" sz="1600"/>
              <a:t>The cloudml package provides a simple way to submit R Keras jobs to the Google ML Engine for training, testing, and prediction.   Using this package abstracts away the need for a data scientist to manage and tune the hardware required for deep learning, making it as simple as sending a Keras script to the Google API.  </a:t>
            </a:r>
            <a:endParaRPr lang="en-US" sz="1600" dirty="0"/>
          </a:p>
        </p:txBody>
      </p:sp>
      <p:pic>
        <p:nvPicPr>
          <p:cNvPr id="4" name="Picture 3">
            <a:extLst>
              <a:ext uri="{FF2B5EF4-FFF2-40B4-BE49-F238E27FC236}">
                <a16:creationId xmlns:a16="http://schemas.microsoft.com/office/drawing/2014/main" id="{3EC42994-5345-0347-977D-62F18A8AFD25}"/>
              </a:ext>
            </a:extLst>
          </p:cNvPr>
          <p:cNvPicPr>
            <a:picLocks noChangeAspect="1"/>
          </p:cNvPicPr>
          <p:nvPr/>
        </p:nvPicPr>
        <p:blipFill>
          <a:blip r:embed="rId2"/>
          <a:stretch>
            <a:fillRect/>
          </a:stretch>
        </p:blipFill>
        <p:spPr>
          <a:xfrm>
            <a:off x="6972975" y="729458"/>
            <a:ext cx="1784202" cy="1486240"/>
          </a:xfrm>
          <a:prstGeom prst="rect">
            <a:avLst/>
          </a:prstGeom>
        </p:spPr>
      </p:pic>
      <p:pic>
        <p:nvPicPr>
          <p:cNvPr id="8" name="Picture 7">
            <a:extLst>
              <a:ext uri="{FF2B5EF4-FFF2-40B4-BE49-F238E27FC236}">
                <a16:creationId xmlns:a16="http://schemas.microsoft.com/office/drawing/2014/main" id="{28FF4E36-AA1B-2642-83C6-E02CB75468D3}"/>
              </a:ext>
            </a:extLst>
          </p:cNvPr>
          <p:cNvPicPr>
            <a:picLocks noChangeAspect="1"/>
          </p:cNvPicPr>
          <p:nvPr/>
        </p:nvPicPr>
        <p:blipFill>
          <a:blip r:embed="rId3"/>
          <a:stretch>
            <a:fillRect/>
          </a:stretch>
        </p:blipFill>
        <p:spPr>
          <a:xfrm>
            <a:off x="7948582" y="2715005"/>
            <a:ext cx="2706130" cy="784778"/>
          </a:xfrm>
          <a:prstGeom prst="rect">
            <a:avLst/>
          </a:prstGeom>
        </p:spPr>
      </p:pic>
      <p:pic>
        <p:nvPicPr>
          <p:cNvPr id="10" name="Picture 9">
            <a:extLst>
              <a:ext uri="{FF2B5EF4-FFF2-40B4-BE49-F238E27FC236}">
                <a16:creationId xmlns:a16="http://schemas.microsoft.com/office/drawing/2014/main" id="{2A1F0405-1057-B64A-8D7B-DE51127537E0}"/>
              </a:ext>
            </a:extLst>
          </p:cNvPr>
          <p:cNvPicPr>
            <a:picLocks noChangeAspect="1"/>
          </p:cNvPicPr>
          <p:nvPr/>
        </p:nvPicPr>
        <p:blipFill>
          <a:blip r:embed="rId4"/>
          <a:stretch>
            <a:fillRect/>
          </a:stretch>
        </p:blipFill>
        <p:spPr>
          <a:xfrm>
            <a:off x="7418281" y="3867721"/>
            <a:ext cx="3766731" cy="1231887"/>
          </a:xfrm>
          <a:prstGeom prst="rect">
            <a:avLst/>
          </a:prstGeom>
        </p:spPr>
      </p:pic>
      <p:pic>
        <p:nvPicPr>
          <p:cNvPr id="12" name="Picture 11">
            <a:extLst>
              <a:ext uri="{FF2B5EF4-FFF2-40B4-BE49-F238E27FC236}">
                <a16:creationId xmlns:a16="http://schemas.microsoft.com/office/drawing/2014/main" id="{6B52756C-3802-F843-A998-01413ED4E811}"/>
              </a:ext>
            </a:extLst>
          </p:cNvPr>
          <p:cNvPicPr>
            <a:picLocks noChangeAspect="1"/>
          </p:cNvPicPr>
          <p:nvPr/>
        </p:nvPicPr>
        <p:blipFill>
          <a:blip r:embed="rId5"/>
          <a:stretch>
            <a:fillRect/>
          </a:stretch>
        </p:blipFill>
        <p:spPr>
          <a:xfrm>
            <a:off x="9638271" y="785389"/>
            <a:ext cx="1773393" cy="1374379"/>
          </a:xfrm>
          <a:prstGeom prst="rect">
            <a:avLst/>
          </a:prstGeom>
        </p:spPr>
      </p:pic>
      <p:sp>
        <p:nvSpPr>
          <p:cNvPr id="3" name="Slide Number Placeholder 2">
            <a:extLst>
              <a:ext uri="{FF2B5EF4-FFF2-40B4-BE49-F238E27FC236}">
                <a16:creationId xmlns:a16="http://schemas.microsoft.com/office/drawing/2014/main" id="{6DBEEBB1-1872-3F47-A15C-4096713CEC3B}"/>
              </a:ext>
            </a:extLst>
          </p:cNvPr>
          <p:cNvSpPr>
            <a:spLocks noGrp="1"/>
          </p:cNvSpPr>
          <p:nvPr>
            <p:ph type="sldNum" sz="quarter" idx="12"/>
          </p:nvPr>
        </p:nvSpPr>
        <p:spPr>
          <a:xfrm>
            <a:off x="0" y="225880"/>
            <a:ext cx="811019" cy="503578"/>
          </a:xfrm>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6455749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318</TotalTime>
  <Words>976</Words>
  <Application>Microsoft Macintosh PowerPoint</Application>
  <PresentationFormat>Widescreen</PresentationFormat>
  <Paragraphs>72</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Gill Sans MT</vt:lpstr>
      <vt:lpstr>Gallery</vt:lpstr>
      <vt:lpstr>PowerPoint Presentation</vt:lpstr>
      <vt:lpstr>IntroDuction</vt:lpstr>
      <vt:lpstr>Literature Review</vt:lpstr>
      <vt:lpstr>PowerPoint Presentation</vt:lpstr>
      <vt:lpstr>PowerPoint Presentation</vt:lpstr>
      <vt:lpstr>Materials and Methods</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 in Deep Learning</dc:title>
  <dc:creator>Walt.Wells@spsmail.cuny.edu</dc:creator>
  <cp:lastModifiedBy>Walt.Wells@spsmail.cuny.edu</cp:lastModifiedBy>
  <cp:revision>29</cp:revision>
  <dcterms:created xsi:type="dcterms:W3CDTF">2018-04-28T14:44:01Z</dcterms:created>
  <dcterms:modified xsi:type="dcterms:W3CDTF">2018-04-29T19:12:43Z</dcterms:modified>
</cp:coreProperties>
</file>